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3"/>
  </p:notesMasterIdLst>
  <p:sldIdLst>
    <p:sldId id="256" r:id="rId3"/>
    <p:sldId id="257" r:id="rId4"/>
    <p:sldId id="258" r:id="rId5"/>
    <p:sldId id="275" r:id="rId6"/>
    <p:sldId id="273" r:id="rId7"/>
    <p:sldId id="276" r:id="rId8"/>
    <p:sldId id="286" r:id="rId9"/>
    <p:sldId id="283" r:id="rId10"/>
    <p:sldId id="288" r:id="rId11"/>
    <p:sldId id="289" r:id="rId12"/>
    <p:sldId id="290" r:id="rId13"/>
    <p:sldId id="292" r:id="rId14"/>
    <p:sldId id="293" r:id="rId15"/>
    <p:sldId id="278" r:id="rId16"/>
    <p:sldId id="284" r:id="rId17"/>
    <p:sldId id="279" r:id="rId18"/>
    <p:sldId id="294" r:id="rId19"/>
    <p:sldId id="280" r:id="rId20"/>
    <p:sldId id="295" r:id="rId21"/>
    <p:sldId id="282" r:id="rId22"/>
    <p:sldId id="261" r:id="rId23"/>
    <p:sldId id="262" r:id="rId24"/>
    <p:sldId id="268" r:id="rId25"/>
    <p:sldId id="269" r:id="rId26"/>
    <p:sldId id="270" r:id="rId27"/>
    <p:sldId id="271" r:id="rId28"/>
    <p:sldId id="272" r:id="rId29"/>
    <p:sldId id="274" r:id="rId30"/>
    <p:sldId id="285" r:id="rId31"/>
    <p:sldId id="287" r:id="rId3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58" y="11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B6148-E932-4821-B732-DEED6113C7C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9ED6E-D665-40CE-AB0C-6DCFAAD0EC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D6E-D665-40CE-AB0C-6DCFAAD0EC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5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D6E-D665-40CE-AB0C-6DCFAAD0EC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79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배경 및 목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배경 및 목적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배경 및 목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배경 및 목적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69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데이터수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28601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71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분석 및 해결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67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157163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24042" y="632863"/>
            <a:ext cx="7380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6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7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데이터수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28601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4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24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923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99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50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01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77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780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1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분석 및 해결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157163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24042" y="632863"/>
            <a:ext cx="7380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745088" y="379931"/>
            <a:ext cx="3777664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회귀분석을 이용한 </a:t>
            </a:r>
            <a:r>
              <a:rPr lang="en-US" altLang="ko-KR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CU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편의점 음료 매출의</a:t>
            </a:r>
            <a:endParaRPr lang="en-US" altLang="ko-KR" sz="1100" b="0" spc="20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  <a:p>
            <a:pPr algn="l">
              <a:lnSpc>
                <a:spcPts val="1600"/>
              </a:lnSpc>
            </a:pPr>
            <a:r>
              <a:rPr lang="en-US" altLang="ko-KR" sz="1100" b="0" spc="200" baseline="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             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예측모델 및 영향요인에 관한 연구</a:t>
            </a:r>
            <a:endParaRPr lang="ko-KR" altLang="en-US" sz="1100" b="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24768" y="6382100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9F742C-6A22-4B35-B9EE-319D1E5FE337}" type="slidenum">
              <a:rPr lang="en-US" altLang="ko-KR" sz="1100" b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11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1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096008" y="379931"/>
            <a:ext cx="371477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회귀분석을 이용한 </a:t>
            </a:r>
            <a:r>
              <a:rPr lang="en-US" altLang="ko-KR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CU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편의점 음료 매출의</a:t>
            </a:r>
            <a:endParaRPr lang="en-US" altLang="ko-KR" sz="1100" b="0" spc="20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  <a:p>
            <a:pPr algn="l">
              <a:lnSpc>
                <a:spcPts val="1600"/>
              </a:lnSpc>
            </a:pPr>
            <a:r>
              <a:rPr lang="en-US" altLang="ko-KR" sz="1100" b="0" spc="200" baseline="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             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예측모델 및 영향요인에 관한 연구</a:t>
            </a:r>
            <a:endParaRPr lang="ko-KR" altLang="en-US" sz="1100" b="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24768" y="6382100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9F742C-6A22-4B35-B9EE-319D1E5FE337}" type="slidenum">
              <a:rPr lang="en-US" altLang="ko-KR" sz="1100" b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11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1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DC93B9-D79E-0B10-51A1-41EE8C34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136576" y="3097600"/>
            <a:ext cx="7632848" cy="2974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6142" y="357187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조 이동준</a:t>
            </a:r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이동규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23910" y="1285860"/>
            <a:ext cx="7858180" cy="1643074"/>
            <a:chOff x="1023910" y="1285860"/>
            <a:chExt cx="7858180" cy="1643074"/>
          </a:xfrm>
        </p:grpSpPr>
        <p:sp>
          <p:nvSpPr>
            <p:cNvPr id="4" name="TextBox 3"/>
            <p:cNvSpPr txBox="1"/>
            <p:nvPr/>
          </p:nvSpPr>
          <p:spPr>
            <a:xfrm>
              <a:off x="1881166" y="1500174"/>
              <a:ext cx="6143028" cy="1135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회귀분석을 이용한 </a:t>
              </a:r>
              <a:r>
                <a:rPr lang="en-US" altLang="ko-KR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</a:t>
              </a: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편의점 음료 매출의</a:t>
              </a:r>
              <a:endParaRPr lang="en-US" altLang="ko-KR" sz="2400" b="1" spc="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예측모델 및 영향요인에 관한 연구</a:t>
              </a:r>
              <a:endParaRPr lang="en-US" altLang="ko-KR" sz="2400" b="1" spc="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23910" y="1285860"/>
              <a:ext cx="7858180" cy="1643074"/>
              <a:chOff x="952472" y="1071546"/>
              <a:chExt cx="7858180" cy="207170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23910" y="1142983"/>
                <a:ext cx="7715304" cy="1928826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952472" y="1071546"/>
                <a:ext cx="7858180" cy="207170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A6C0D-0E6F-50EE-1F12-BD38FA94B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76" y="1412776"/>
            <a:ext cx="7669648" cy="2236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A2CE76-79A2-EE86-8B39-E9EFD6B18C35}"/>
              </a:ext>
            </a:extLst>
          </p:cNvPr>
          <p:cNvSpPr/>
          <p:nvPr/>
        </p:nvSpPr>
        <p:spPr>
          <a:xfrm>
            <a:off x="2288704" y="2420888"/>
            <a:ext cx="504056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1E59B2-AB9A-D8FA-4669-C4EE0CC59FBE}"/>
              </a:ext>
            </a:extLst>
          </p:cNvPr>
          <p:cNvSpPr/>
          <p:nvPr/>
        </p:nvSpPr>
        <p:spPr>
          <a:xfrm>
            <a:off x="4179940" y="2600908"/>
            <a:ext cx="504056" cy="1800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2DE27D-D5B9-1D3E-CF0C-560CB1375F8C}"/>
              </a:ext>
            </a:extLst>
          </p:cNvPr>
          <p:cNvGraphicFramePr>
            <a:graphicFrameLocks noGrp="1"/>
          </p:cNvGraphicFramePr>
          <p:nvPr/>
        </p:nvGraphicFramePr>
        <p:xfrm>
          <a:off x="3080792" y="4122462"/>
          <a:ext cx="6603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4060924072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55381797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761898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종속변수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독립변수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상관계수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SALEDAY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0.5183896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2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STORE_CNT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0.4915868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356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23570-7816-FD70-A0DF-6135C11180ED}"/>
              </a:ext>
            </a:extLst>
          </p:cNvPr>
          <p:cNvSpPr/>
          <p:nvPr/>
        </p:nvSpPr>
        <p:spPr>
          <a:xfrm>
            <a:off x="3370365" y="5546795"/>
            <a:ext cx="6097310" cy="69671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5D881-D957-2A63-9B3A-D8FC9E9305B3}"/>
              </a:ext>
            </a:extLst>
          </p:cNvPr>
          <p:cNvSpPr txBox="1"/>
          <p:nvPr/>
        </p:nvSpPr>
        <p:spPr>
          <a:xfrm>
            <a:off x="3490558" y="5647779"/>
            <a:ext cx="5856924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SALSEDAY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SALES(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 더 높은 상관계수를 가져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STORE_CNT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0E2263-235D-2ED7-04B3-132D6974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9" y="3988967"/>
            <a:ext cx="2635623" cy="218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99C3D-E827-DAEB-285A-C096095FC5CC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90150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DF9593-0E8C-F581-86F0-58F2F5ECE270}"/>
              </a:ext>
            </a:extLst>
          </p:cNvPr>
          <p:cNvSpPr txBox="1"/>
          <p:nvPr/>
        </p:nvSpPr>
        <p:spPr>
          <a:xfrm>
            <a:off x="45901" y="246383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다중공선성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분석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7CB0FEF-8073-5F20-557B-39F7996A78D3}"/>
              </a:ext>
            </a:extLst>
          </p:cNvPr>
          <p:cNvGraphicFramePr>
            <a:graphicFrameLocks noGrp="1"/>
          </p:cNvGraphicFramePr>
          <p:nvPr/>
        </p:nvGraphicFramePr>
        <p:xfrm>
          <a:off x="1292810" y="1528223"/>
          <a:ext cx="7404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62721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Quart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5.0151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2.2700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2.1800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1.2658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20.2424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20.0056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EFCAAA-E599-17C7-807E-E08CC51DFED2}"/>
              </a:ext>
            </a:extLst>
          </p:cNvPr>
          <p:cNvGraphicFramePr>
            <a:graphicFrameLocks noGrp="1"/>
          </p:cNvGraphicFramePr>
          <p:nvPr/>
        </p:nvGraphicFramePr>
        <p:xfrm>
          <a:off x="1704177" y="3010237"/>
          <a:ext cx="6581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5.0143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3.2657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2.2517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6.9063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1.1689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1.3062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1C89FB-87A6-38D6-2537-D5AB100B4017}"/>
              </a:ext>
            </a:extLst>
          </p:cNvPr>
          <p:cNvGraphicFramePr>
            <a:graphicFrameLocks noGrp="1"/>
          </p:cNvGraphicFramePr>
          <p:nvPr/>
        </p:nvGraphicFramePr>
        <p:xfrm>
          <a:off x="2115544" y="4509120"/>
          <a:ext cx="57591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3.2647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2.1130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2.1513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3.5394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1.1639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1.1787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9FB649-E863-A3FB-41EC-53DDAF777CB9}"/>
              </a:ext>
            </a:extLst>
          </p:cNvPr>
          <p:cNvSpPr/>
          <p:nvPr/>
        </p:nvSpPr>
        <p:spPr>
          <a:xfrm>
            <a:off x="758995" y="5370082"/>
            <a:ext cx="8226451" cy="129927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A1CD5-BC96-68E7-6ECD-2859C12D9245}"/>
              </a:ext>
            </a:extLst>
          </p:cNvPr>
          <p:cNvSpPr txBox="1"/>
          <p:nvPr/>
        </p:nvSpPr>
        <p:spPr>
          <a:xfrm>
            <a:off x="2069398" y="5431458"/>
            <a:ext cx="580528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Quart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ITEM_CNT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제거하여 다중공산성 기준 만족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BE6265-C14F-A3E1-4F34-AAC6C323DCA4}"/>
              </a:ext>
            </a:extLst>
          </p:cNvPr>
          <p:cNvSpPr/>
          <p:nvPr/>
        </p:nvSpPr>
        <p:spPr>
          <a:xfrm>
            <a:off x="7053450" y="1550085"/>
            <a:ext cx="1643966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B3A5CB-708A-6331-1A4E-C62710F9ED6F}"/>
              </a:ext>
            </a:extLst>
          </p:cNvPr>
          <p:cNvSpPr/>
          <p:nvPr/>
        </p:nvSpPr>
        <p:spPr>
          <a:xfrm>
            <a:off x="1704177" y="2996952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455500-790C-1218-0C37-397F5902F382}"/>
              </a:ext>
            </a:extLst>
          </p:cNvPr>
          <p:cNvSpPr/>
          <p:nvPr/>
        </p:nvSpPr>
        <p:spPr>
          <a:xfrm>
            <a:off x="4995113" y="3004015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6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51489E34-ACC6-4C38-B910-9E984CE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951" y="2350531"/>
            <a:ext cx="586324" cy="574413"/>
          </a:xfrm>
          <a:prstGeom prst="rect">
            <a:avLst/>
          </a:prstGeom>
          <a:noFill/>
        </p:spPr>
      </p:pic>
      <p:pic>
        <p:nvPicPr>
          <p:cNvPr id="17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299F0A4A-142B-5A34-E4E4-45132D0F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6222" y="3861048"/>
            <a:ext cx="586324" cy="574413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B3CF35-88E9-36F6-B61D-E0D34A054F74}"/>
              </a:ext>
            </a:extLst>
          </p:cNvPr>
          <p:cNvSpPr/>
          <p:nvPr/>
        </p:nvSpPr>
        <p:spPr>
          <a:xfrm>
            <a:off x="758996" y="965643"/>
            <a:ext cx="8226451" cy="468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E5BC9-B1F7-606F-859B-3584094054EC}"/>
              </a:ext>
            </a:extLst>
          </p:cNvPr>
          <p:cNvSpPr txBox="1"/>
          <p:nvPr/>
        </p:nvSpPr>
        <p:spPr>
          <a:xfrm>
            <a:off x="1001938" y="1040419"/>
            <a:ext cx="790212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이상이면 의심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이상이면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제거해야함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AA15A-58D3-D0C7-3BB5-3BE33401E74C}"/>
              </a:ext>
            </a:extLst>
          </p:cNvPr>
          <p:cNvSpPr txBox="1"/>
          <p:nvPr/>
        </p:nvSpPr>
        <p:spPr>
          <a:xfrm>
            <a:off x="5457056" y="2420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Quart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7412E-84AD-B4B5-AEE5-883C824B53A7}"/>
              </a:ext>
            </a:extLst>
          </p:cNvPr>
          <p:cNvSpPr txBox="1"/>
          <p:nvPr/>
        </p:nvSpPr>
        <p:spPr>
          <a:xfrm>
            <a:off x="5457056" y="3889962"/>
            <a:ext cx="18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ITEM_CNT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1702B-31D7-F440-1F48-773D79136CD3}"/>
              </a:ext>
            </a:extLst>
          </p:cNvPr>
          <p:cNvSpPr txBox="1"/>
          <p:nvPr/>
        </p:nvSpPr>
        <p:spPr>
          <a:xfrm>
            <a:off x="920554" y="5982681"/>
            <a:ext cx="7812268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독립변수를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PRICE, MAXTEMP, RAIN_DAY, SALEDAY, HOLIDAY, DUSTDAY, MONTH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 채택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08057-E879-B002-9EBA-CA00160A5FD7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4183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5D95E-C80A-5CA3-B453-1769577A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304" y="1368984"/>
            <a:ext cx="3191608" cy="2140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8C8AF-EE3B-9195-A6CE-E66D0705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9" y="1646737"/>
            <a:ext cx="3016776" cy="2073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06F06-DEAD-2808-7F81-F751B965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33" y="1406641"/>
            <a:ext cx="2648696" cy="2233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종속변수의 정규성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CD185F-5577-93E1-D025-C747C6F18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07871"/>
              </p:ext>
            </p:extLst>
          </p:nvPr>
        </p:nvGraphicFramePr>
        <p:xfrm>
          <a:off x="387270" y="4012848"/>
          <a:ext cx="91022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078">
                  <a:extLst>
                    <a:ext uri="{9D8B030D-6E8A-4147-A177-3AD203B41FA5}">
                      <a16:colId xmlns:a16="http://schemas.microsoft.com/office/drawing/2014/main" val="2815257638"/>
                    </a:ext>
                  </a:extLst>
                </a:gridCol>
                <a:gridCol w="3034078">
                  <a:extLst>
                    <a:ext uri="{9D8B030D-6E8A-4147-A177-3AD203B41FA5}">
                      <a16:colId xmlns:a16="http://schemas.microsoft.com/office/drawing/2014/main" val="2429937208"/>
                    </a:ext>
                  </a:extLst>
                </a:gridCol>
                <a:gridCol w="3034078">
                  <a:extLst>
                    <a:ext uri="{9D8B030D-6E8A-4147-A177-3AD203B41FA5}">
                      <a16:colId xmlns:a16="http://schemas.microsoft.com/office/drawing/2014/main" val="376187671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3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0.0009225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146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8A62B9D-2CE2-9442-D4F1-B9AF0BFBB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840" y="5085784"/>
            <a:ext cx="2806346" cy="100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D69232-3205-D5D2-3CAA-D5F6CD1210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21"/>
          <a:stretch/>
        </p:blipFill>
        <p:spPr>
          <a:xfrm>
            <a:off x="6491122" y="5085784"/>
            <a:ext cx="3214406" cy="10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813A4F-2BCD-5661-B3D3-2632E07F0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38" y="5085784"/>
            <a:ext cx="2789286" cy="1008000"/>
          </a:xfrm>
          <a:prstGeom prst="rect">
            <a:avLst/>
          </a:prstGeom>
        </p:spPr>
      </p:pic>
      <p:pic>
        <p:nvPicPr>
          <p:cNvPr id="3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9AF3C810-FF60-F389-12D1-B8A96083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 flipH="1">
            <a:off x="2936131" y="2204074"/>
            <a:ext cx="450997" cy="44183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29F10-79CF-A79C-E3F6-4D7F60B8B964}"/>
              </a:ext>
            </a:extLst>
          </p:cNvPr>
          <p:cNvSpPr txBox="1"/>
          <p:nvPr/>
        </p:nvSpPr>
        <p:spPr>
          <a:xfrm>
            <a:off x="2172551" y="1693158"/>
            <a:ext cx="1792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Transformation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23A52347-DC75-767F-8BD8-DF7C508B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200000">
            <a:off x="6330042" y="2204074"/>
            <a:ext cx="450997" cy="44183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B8E6FB-CC84-73F8-46FF-132923087B04}"/>
              </a:ext>
            </a:extLst>
          </p:cNvPr>
          <p:cNvSpPr txBox="1"/>
          <p:nvPr/>
        </p:nvSpPr>
        <p:spPr>
          <a:xfrm>
            <a:off x="5530966" y="1705022"/>
            <a:ext cx="1792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Lambda </a:t>
            </a: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Transformation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별: 꼭짓점 10개 12">
            <a:extLst>
              <a:ext uri="{FF2B5EF4-FFF2-40B4-BE49-F238E27FC236}">
                <a16:creationId xmlns:a16="http://schemas.microsoft.com/office/drawing/2014/main" id="{9C4FA7FD-A42D-A637-88A7-133F477F95B4}"/>
              </a:ext>
            </a:extLst>
          </p:cNvPr>
          <p:cNvSpPr/>
          <p:nvPr/>
        </p:nvSpPr>
        <p:spPr>
          <a:xfrm>
            <a:off x="356477" y="4754528"/>
            <a:ext cx="914400" cy="914400"/>
          </a:xfrm>
          <a:prstGeom prst="star10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회귀식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추정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A0F6B-B924-622D-768F-B5F30BA8D17F}"/>
              </a:ext>
            </a:extLst>
          </p:cNvPr>
          <p:cNvSpPr txBox="1"/>
          <p:nvPr/>
        </p:nvSpPr>
        <p:spPr>
          <a:xfrm>
            <a:off x="2283067" y="5604681"/>
            <a:ext cx="18473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743E4-AB10-6CD6-A6E0-0F7FC6A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7"/>
          <a:stretch/>
        </p:blipFill>
        <p:spPr>
          <a:xfrm>
            <a:off x="810356" y="2251221"/>
            <a:ext cx="8387936" cy="2731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E79503-EDF9-4B12-610B-359927CA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3" y="1407678"/>
            <a:ext cx="9294163" cy="5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회귀식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모형 선택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2554F1-0A89-98E6-5C19-CF9CD6DE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6014"/>
              </p:ext>
            </p:extLst>
          </p:nvPr>
        </p:nvGraphicFramePr>
        <p:xfrm>
          <a:off x="992560" y="1268760"/>
          <a:ext cx="8352929" cy="3152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205">
                  <a:extLst>
                    <a:ext uri="{9D8B030D-6E8A-4147-A177-3AD203B41FA5}">
                      <a16:colId xmlns:a16="http://schemas.microsoft.com/office/drawing/2014/main" val="2247581367"/>
                    </a:ext>
                  </a:extLst>
                </a:gridCol>
                <a:gridCol w="2548838">
                  <a:extLst>
                    <a:ext uri="{9D8B030D-6E8A-4147-A177-3AD203B41FA5}">
                      <a16:colId xmlns:a16="http://schemas.microsoft.com/office/drawing/2014/main" val="1980049625"/>
                    </a:ext>
                  </a:extLst>
                </a:gridCol>
                <a:gridCol w="2391943">
                  <a:extLst>
                    <a:ext uri="{9D8B030D-6E8A-4147-A177-3AD203B41FA5}">
                      <a16:colId xmlns:a16="http://schemas.microsoft.com/office/drawing/2014/main" val="2179131891"/>
                    </a:ext>
                  </a:extLst>
                </a:gridCol>
                <a:gridCol w="2391943">
                  <a:extLst>
                    <a:ext uri="{9D8B030D-6E8A-4147-A177-3AD203B41FA5}">
                      <a16:colId xmlns:a16="http://schemas.microsoft.com/office/drawing/2014/main" val="524107243"/>
                    </a:ext>
                  </a:extLst>
                </a:gridCol>
              </a:tblGrid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Forward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Backward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Both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4146"/>
                  </a:ext>
                </a:extLst>
              </a:tr>
              <a:tr h="1029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독립변수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4175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AIC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162487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Radj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346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3AB6306-79B0-C193-4CB9-60CBB9B55DB9}"/>
              </a:ext>
            </a:extLst>
          </p:cNvPr>
          <p:cNvGrpSpPr/>
          <p:nvPr/>
        </p:nvGrpSpPr>
        <p:grpSpPr>
          <a:xfrm>
            <a:off x="1904345" y="4831053"/>
            <a:ext cx="6097310" cy="1416790"/>
            <a:chOff x="2024042" y="3429000"/>
            <a:chExt cx="7143800" cy="29289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864BD3-A541-B5F8-921D-745F0EFEE289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F346B0-CA00-F9DA-58C7-07A352FAE700}"/>
                </a:ext>
              </a:extLst>
            </p:cNvPr>
            <p:cNvSpPr txBox="1"/>
            <p:nvPr/>
          </p:nvSpPr>
          <p:spPr>
            <a:xfrm>
              <a:off x="3242459" y="4374325"/>
              <a:ext cx="4706966" cy="781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방법에서 독립변수를 전부 포함하는 모델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6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93FF9D6E-8414-04D9-1844-F76C774A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6"/>
          <a:stretch/>
        </p:blipFill>
        <p:spPr>
          <a:xfrm>
            <a:off x="4964994" y="1593176"/>
            <a:ext cx="4630295" cy="342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8E55B7F-6E11-20F6-1481-A4ABC5001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/>
          <a:stretch/>
        </p:blipFill>
        <p:spPr>
          <a:xfrm>
            <a:off x="285439" y="1593176"/>
            <a:ext cx="4630295" cy="34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8F26E-774E-E538-01C2-E96B8F07D8A4}"/>
              </a:ext>
            </a:extLst>
          </p:cNvPr>
          <p:cNvSpPr txBox="1"/>
          <p:nvPr/>
        </p:nvSpPr>
        <p:spPr>
          <a:xfrm>
            <a:off x="2132534" y="1201396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bic, Cp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87A64-8FE8-6B77-1DC9-1D5DC263ACF5}"/>
              </a:ext>
            </a:extLst>
          </p:cNvPr>
          <p:cNvSpPr txBox="1"/>
          <p:nvPr/>
        </p:nvSpPr>
        <p:spPr>
          <a:xfrm>
            <a:off x="6770008" y="1202642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adjr2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B2EBE3-71AA-1870-5EE6-2FA32AAC0F22}"/>
              </a:ext>
            </a:extLst>
          </p:cNvPr>
          <p:cNvGrpSpPr/>
          <p:nvPr/>
        </p:nvGrpSpPr>
        <p:grpSpPr>
          <a:xfrm>
            <a:off x="1916339" y="5013176"/>
            <a:ext cx="6097311" cy="1416790"/>
            <a:chOff x="2024042" y="3429000"/>
            <a:chExt cx="7143800" cy="29289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7AD0B8-D20F-D3B2-BCAA-ED91120EF965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4FA74-86FD-37F3-73F9-999D7823F2B2}"/>
                </a:ext>
              </a:extLst>
            </p:cNvPr>
            <p:cNvSpPr txBox="1"/>
            <p:nvPr/>
          </p:nvSpPr>
          <p:spPr>
            <a:xfrm>
              <a:off x="2162414" y="3429463"/>
              <a:ext cx="6410428" cy="27843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현재 모델이 두개 나옴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RAINDAY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포함하지 않는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Cp.model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독립변수를 포함한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Radj.model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  <a:sym typeface="Wingdings" panose="05000000000000000000" pitchFamily="2" charset="2"/>
                </a:rPr>
                <a:t>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  <a:sym typeface="Wingdings" panose="05000000000000000000" pitchFamily="2" charset="2"/>
                </a:rPr>
                <a:t>두 모델의 결정계수의 차이가 거의 없으므로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잔차분석을 통해서 결정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2A638-14BD-F37F-75C9-20FBCD90D420}"/>
              </a:ext>
            </a:extLst>
          </p:cNvPr>
          <p:cNvSpPr/>
          <p:nvPr/>
        </p:nvSpPr>
        <p:spPr>
          <a:xfrm>
            <a:off x="560512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95D8C1-7D69-DC78-518F-DB931981B8EE}"/>
              </a:ext>
            </a:extLst>
          </p:cNvPr>
          <p:cNvSpPr/>
          <p:nvPr/>
        </p:nvSpPr>
        <p:spPr>
          <a:xfrm>
            <a:off x="5169024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EC102-9B51-E64F-31D7-CF92ECBF5575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회귀식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모형 선택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All Subset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4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잔차분석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E740866B-6EC0-E890-8DBB-28214468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5264"/>
            <a:ext cx="4913836" cy="4320000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CC8A0BAC-FC06-7573-EFA3-0798BF8D6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14" y="1485264"/>
            <a:ext cx="4913837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B8A7E-CCA8-F20F-11F4-7C7E81F8DC13}"/>
              </a:ext>
            </a:extLst>
          </p:cNvPr>
          <p:cNvSpPr txBox="1"/>
          <p:nvPr/>
        </p:nvSpPr>
        <p:spPr>
          <a:xfrm>
            <a:off x="1637888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6B050-3D8F-0162-58C0-EF0D13DF6B87}"/>
              </a:ext>
            </a:extLst>
          </p:cNvPr>
          <p:cNvSpPr txBox="1"/>
          <p:nvPr/>
        </p:nvSpPr>
        <p:spPr>
          <a:xfrm>
            <a:off x="6557801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Radj.model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3475F3-F385-713E-6431-D5F336C9D1DC}"/>
              </a:ext>
            </a:extLst>
          </p:cNvPr>
          <p:cNvSpPr/>
          <p:nvPr/>
        </p:nvSpPr>
        <p:spPr>
          <a:xfrm>
            <a:off x="1943510" y="5605319"/>
            <a:ext cx="6097310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D461A-C782-8B47-A85C-E46CBB996494}"/>
              </a:ext>
            </a:extLst>
          </p:cNvPr>
          <p:cNvSpPr txBox="1"/>
          <p:nvPr/>
        </p:nvSpPr>
        <p:spPr>
          <a:xfrm>
            <a:off x="2650236" y="5924871"/>
            <a:ext cx="452720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선형성과 등분산성은 통과했지만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정규성은 확인이 필요</a:t>
            </a:r>
          </a:p>
        </p:txBody>
      </p:sp>
    </p:spTree>
    <p:extLst>
      <p:ext uri="{BB962C8B-B14F-4D97-AF65-F5344CB8AC3E}">
        <p14:creationId xmlns:p14="http://schemas.microsoft.com/office/powerpoint/2010/main" val="310358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잔차분석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70C6D074-4568-91F2-5792-D6453BCC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3" y="1112024"/>
            <a:ext cx="3890121" cy="342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C7E9583D-EECD-6FEA-6AFF-93B37AFB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64" y="1112024"/>
            <a:ext cx="3890120" cy="34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5D307-B1A3-95C4-DE81-9D4391318AB2}"/>
              </a:ext>
            </a:extLst>
          </p:cNvPr>
          <p:cNvSpPr txBox="1"/>
          <p:nvPr/>
        </p:nvSpPr>
        <p:spPr>
          <a:xfrm>
            <a:off x="2000842" y="1249274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EEBD6-15BB-09F6-1ED3-AA69DA24CB87}"/>
              </a:ext>
            </a:extLst>
          </p:cNvPr>
          <p:cNvSpPr txBox="1"/>
          <p:nvPr/>
        </p:nvSpPr>
        <p:spPr>
          <a:xfrm>
            <a:off x="6505193" y="123142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Radj.model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28A602-BE29-CC71-4FB3-C1F8DD512851}"/>
              </a:ext>
            </a:extLst>
          </p:cNvPr>
          <p:cNvSpPr/>
          <p:nvPr/>
        </p:nvSpPr>
        <p:spPr>
          <a:xfrm>
            <a:off x="1904345" y="5934664"/>
            <a:ext cx="6097310" cy="78831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52EBC-0C0A-9FBD-94EE-EC8154750932}"/>
              </a:ext>
            </a:extLst>
          </p:cNvPr>
          <p:cNvSpPr txBox="1"/>
          <p:nvPr/>
        </p:nvSpPr>
        <p:spPr>
          <a:xfrm>
            <a:off x="2600649" y="5978341"/>
            <a:ext cx="4833374" cy="700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정규성 테스트 결과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p-value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0.05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조건을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만 만족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Cp.model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을 최종 모델로 선택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4DD5F-C413-FE7D-CE34-190CC44D4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1" y="4338514"/>
            <a:ext cx="4320000" cy="1453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A7A2C9-9854-6616-50CF-FAF008F15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24" y="4347347"/>
            <a:ext cx="4320000" cy="14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최종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회귀식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06D2D-DFE5-DA02-8C64-62307CB5B574}"/>
              </a:ext>
            </a:extLst>
          </p:cNvPr>
          <p:cNvSpPr txBox="1"/>
          <p:nvPr/>
        </p:nvSpPr>
        <p:spPr>
          <a:xfrm>
            <a:off x="992560" y="249289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직접 계산한거랑 내용이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랑 내용이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같은지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확인해보기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/>
              <p:nvPr/>
            </p:nvSpPr>
            <p:spPr>
              <a:xfrm>
                <a:off x="0" y="1218454"/>
                <a:ext cx="9906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0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600" b="0" i="1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)=13.96 −1.091×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𝑃𝑅𝐼𝐶𝐸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+ 4.464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𝑀𝐴𝑋𝑇𝐸𝑀𝑃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+ 0.000007823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𝑆𝐴𝐿𝐸𝐷𝐴𝑌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	</m:t>
                      </m:r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+3.118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𝐻𝑂𝐿𝐼𝐷𝐴𝑌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+ 3.068×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𝐷𝑈𝑆𝑇𝐷𝐴𝑌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− 1.927×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𝑀𝑂𝑁𝑇𝐻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454"/>
                <a:ext cx="9906000" cy="584775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81B207-B79E-5544-1053-3AEBB1E1E104}"/>
              </a:ext>
            </a:extLst>
          </p:cNvPr>
          <p:cNvSpPr txBox="1"/>
          <p:nvPr/>
        </p:nvSpPr>
        <p:spPr>
          <a:xfrm>
            <a:off x="260583" y="1963396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MSE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488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2" y="744231"/>
            <a:ext cx="426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설명변수의 상대적 중요도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60AB-95D4-1439-688E-4BFEAD47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1340769"/>
            <a:ext cx="4968552" cy="3895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CF50AC-86BE-7C80-72F1-B80C540B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412776"/>
            <a:ext cx="3816424" cy="3561808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667C07-98BA-BE9C-AE0D-ECE564CF1F8B}"/>
              </a:ext>
            </a:extLst>
          </p:cNvPr>
          <p:cNvSpPr/>
          <p:nvPr/>
        </p:nvSpPr>
        <p:spPr>
          <a:xfrm>
            <a:off x="4953000" y="5373216"/>
            <a:ext cx="3960440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1F572-0A20-3B08-4D7B-3B91D220B4A1}"/>
              </a:ext>
            </a:extLst>
          </p:cNvPr>
          <p:cNvSpPr txBox="1"/>
          <p:nvPr/>
        </p:nvSpPr>
        <p:spPr>
          <a:xfrm>
            <a:off x="5825620" y="5692768"/>
            <a:ext cx="2808312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설명 문구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136AAB-C4B1-3E84-5F0E-6C3E3A8D84CE}"/>
              </a:ext>
            </a:extLst>
          </p:cNvPr>
          <p:cNvSpPr/>
          <p:nvPr/>
        </p:nvSpPr>
        <p:spPr>
          <a:xfrm>
            <a:off x="573762" y="5373216"/>
            <a:ext cx="3960440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plotRelweights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Cp.model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42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2222" y="1447230"/>
            <a:ext cx="1515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4800" dirty="0">
                <a:latin typeface="나눔고딕" pitchFamily="50" charset="-127"/>
                <a:ea typeface="나눔고딕" pitchFamily="50" charset="-127"/>
              </a:rPr>
              <a:t>목 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20" y="287599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배경 및 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9577" y="287599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전처리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7239" y="287599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해결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6606" y="28759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결론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860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배경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과제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329" y="3447494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수집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전처리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27135" y="3447494"/>
            <a:ext cx="126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분석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회귀식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추정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및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70275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추후 과제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D26A8-D25C-393D-F1BD-49F7E72B407A}"/>
              </a:ext>
            </a:extLst>
          </p:cNvPr>
          <p:cNvSpPr txBox="1"/>
          <p:nvPr/>
        </p:nvSpPr>
        <p:spPr>
          <a:xfrm>
            <a:off x="1928664" y="2492896"/>
            <a:ext cx="378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RAINDAY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포함하는거랑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ITEM_CNT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포함하는거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각각 결과만 출력해서 독립변수의 기여도를 통해서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설명하는게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좋을것같음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20475-7C7A-8023-6D2A-BDAD3A771A0C}"/>
              </a:ext>
            </a:extLst>
          </p:cNvPr>
          <p:cNvSpPr txBox="1"/>
          <p:nvPr/>
        </p:nvSpPr>
        <p:spPr>
          <a:xfrm>
            <a:off x="260582" y="744231"/>
            <a:ext cx="426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추가 분석</a:t>
            </a:r>
          </a:p>
        </p:txBody>
      </p:sp>
    </p:spTree>
    <p:extLst>
      <p:ext uri="{BB962C8B-B14F-4D97-AF65-F5344CB8AC3E}">
        <p14:creationId xmlns:p14="http://schemas.microsoft.com/office/powerpoint/2010/main" val="325661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1A42D48-9AD4-9226-7739-8A03C41B94DF}"/>
              </a:ext>
            </a:extLst>
          </p:cNvPr>
          <p:cNvGrpSpPr/>
          <p:nvPr/>
        </p:nvGrpSpPr>
        <p:grpSpPr>
          <a:xfrm>
            <a:off x="738158" y="3429000"/>
            <a:ext cx="8429684" cy="2928958"/>
            <a:chOff x="738158" y="3429000"/>
            <a:chExt cx="8429684" cy="2928958"/>
          </a:xfrm>
        </p:grpSpPr>
        <p:sp>
          <p:nvSpPr>
            <p:cNvPr id="15" name="직사각형 14"/>
            <p:cNvSpPr/>
            <p:nvPr/>
          </p:nvSpPr>
          <p:spPr>
            <a:xfrm>
              <a:off x="738158" y="3429000"/>
              <a:ext cx="1285884" cy="2928958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52472" y="4429132"/>
              <a:ext cx="928694" cy="9286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고딕" pitchFamily="50" charset="-127"/>
                  <a:ea typeface="나눔고딕" pitchFamily="50" charset="-127"/>
                </a:rPr>
                <a:t>향후과제</a:t>
              </a:r>
              <a:endParaRPr lang="ko-KR" altLang="en-US" sz="1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24042" y="3429000"/>
              <a:ext cx="7143800" cy="2928958"/>
              <a:chOff x="2024042" y="3429000"/>
              <a:chExt cx="7143800" cy="292895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24042" y="3429000"/>
                <a:ext cx="7143800" cy="2928958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166918" y="3562585"/>
                <a:ext cx="4767331" cy="3777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dirty="0" err="1">
                    <a:latin typeface="나눔고딕" pitchFamily="50" charset="-127"/>
                    <a:ea typeface="나눔고딕" pitchFamily="50" charset="-127"/>
                  </a:rPr>
                  <a:t>회귀식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추정에 사용된 매출 자료는 명백한 </a:t>
                </a:r>
                <a:r>
                  <a:rPr lang="ko-KR" altLang="en-US" sz="1400" b="1" dirty="0" err="1">
                    <a:latin typeface="나눔고딕" pitchFamily="50" charset="-127"/>
                    <a:ea typeface="나눔고딕" pitchFamily="50" charset="-127"/>
                  </a:rPr>
                  <a:t>시계열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데이터</a:t>
                </a:r>
              </a:p>
            </p:txBody>
          </p:sp>
          <p:pic>
            <p:nvPicPr>
              <p:cNvPr id="1026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38620" y="4007760"/>
                <a:ext cx="357190" cy="349934"/>
              </a:xfrm>
              <a:prstGeom prst="rect">
                <a:avLst/>
              </a:prstGeom>
              <a:noFill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166919" y="4429132"/>
                <a:ext cx="6715171" cy="63094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60000" indent="-360000" algn="just">
                  <a:buFont typeface="Wingdings" pitchFamily="2" charset="2"/>
                  <a:buChar char="Ø"/>
                </a:pPr>
                <a:r>
                  <a:rPr lang="ko-KR" altLang="en-US" sz="1400" dirty="0" err="1">
                    <a:latin typeface="나눔고딕" pitchFamily="50" charset="-127"/>
                    <a:ea typeface="나눔고딕" pitchFamily="50" charset="-127"/>
                  </a:rPr>
                  <a:t>잔차의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분포가 </a:t>
                </a:r>
                <a:r>
                  <a:rPr lang="ko-KR" altLang="en-US" sz="1400" b="1" dirty="0" err="1">
                    <a:latin typeface="나눔고딕" pitchFamily="50" charset="-127"/>
                    <a:ea typeface="나눔고딕" pitchFamily="50" charset="-127"/>
                  </a:rPr>
                  <a:t>정규성을</a:t>
                </a: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 띠지 않기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때문에 </a:t>
                </a:r>
                <a:r>
                  <a:rPr lang="ko-KR" altLang="en-US" sz="1400" dirty="0" err="1">
                    <a:latin typeface="나눔고딕" pitchFamily="50" charset="-127"/>
                    <a:ea typeface="나눔고딕" pitchFamily="50" charset="-127"/>
                  </a:rPr>
                  <a:t>최소제곱법을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적용하는데 무리</a:t>
                </a:r>
                <a:endParaRPr lang="en-US" altLang="ko-KR" sz="14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자기상관성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을 내포함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추세성분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계절성분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)</a:t>
                </a:r>
              </a:p>
            </p:txBody>
          </p:sp>
          <p:pic>
            <p:nvPicPr>
              <p:cNvPr id="9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38620" y="5072074"/>
                <a:ext cx="357190" cy="349934"/>
              </a:xfrm>
              <a:prstGeom prst="rect">
                <a:avLst/>
              </a:prstGeom>
              <a:noFill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166918" y="5490649"/>
                <a:ext cx="4381008" cy="70096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차분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을 통해 자기상관성을 제거한 후 회귀모형 적용</a:t>
                </a:r>
                <a:endParaRPr lang="en-US" altLang="ko-KR" sz="14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 err="1">
                    <a:latin typeface="나눔고딕" pitchFamily="50" charset="-127"/>
                    <a:ea typeface="나눔고딕" pitchFamily="50" charset="-127"/>
                  </a:rPr>
                  <a:t>시계열</a:t>
                </a: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 모형 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적용</a:t>
                </a: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738158" y="1071546"/>
            <a:ext cx="8429684" cy="2071702"/>
            <a:chOff x="738158" y="1071546"/>
            <a:chExt cx="8429684" cy="2071702"/>
          </a:xfrm>
        </p:grpSpPr>
        <p:sp>
          <p:nvSpPr>
            <p:cNvPr id="16" name="직사각형 15"/>
            <p:cNvSpPr/>
            <p:nvPr/>
          </p:nvSpPr>
          <p:spPr>
            <a:xfrm>
              <a:off x="738158" y="1071546"/>
              <a:ext cx="1285884" cy="207170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24042" y="1071546"/>
              <a:ext cx="7143800" cy="207170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952472" y="1714488"/>
              <a:ext cx="928694" cy="9286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연구성과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6918" y="1214422"/>
              <a:ext cx="6572296" cy="1708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CU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의 주력품목인 음료의 매출을 예측하고 공급에 차질이 생기지 않도록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사전    대비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가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음료의 매출에 미치는 요인을 정확히 파악하여 요인에 대한 매출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기여도별 차별화 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대응 전략 수립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이러한 요인들을 적절히 통제하고 조절함으로써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매출의 상승효과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기대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805" y="2714620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감 사 합 </a:t>
            </a:r>
            <a:r>
              <a:rPr lang="ko-KR" altLang="en-US" sz="4800" b="1" dirty="0" err="1">
                <a:latin typeface="나눔고딕" pitchFamily="50" charset="-127"/>
                <a:ea typeface="나눔고딕" pitchFamily="50" charset="-127"/>
              </a:rPr>
              <a:t>니</a:t>
            </a:r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 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C93B6-97C8-2CF0-FE7A-73717152F8DF}"/>
              </a:ext>
            </a:extLst>
          </p:cNvPr>
          <p:cNvSpPr txBox="1"/>
          <p:nvPr/>
        </p:nvSpPr>
        <p:spPr>
          <a:xfrm>
            <a:off x="3132267" y="3789040"/>
            <a:ext cx="3585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atin typeface="나눔고딕" pitchFamily="50" charset="-127"/>
                <a:ea typeface="나눔고딕" pitchFamily="50" charset="-127"/>
              </a:rPr>
              <a:t>CEE YOU~~</a:t>
            </a:r>
            <a:endParaRPr lang="ko-KR" altLang="en-US" sz="48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4C6232-93FF-D73F-C308-8F6DA7C7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773160"/>
            <a:ext cx="5163271" cy="234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3D1580-B5A1-2CD7-87A2-7A3A88D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3357279"/>
            <a:ext cx="5010849" cy="3096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73AE50-1F82-498D-165E-1AA6B883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3789327"/>
            <a:ext cx="2386978" cy="2440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C8043C-4C94-0EB6-35E6-6AF01D2D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9" y="908721"/>
            <a:ext cx="3528392" cy="15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B0729-2B7C-F9FD-FC52-91161D45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9"/>
          <a:stretch/>
        </p:blipFill>
        <p:spPr>
          <a:xfrm>
            <a:off x="1064568" y="667801"/>
            <a:ext cx="2535882" cy="2833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37B24-B969-4329-420A-77E1E5B1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3501008"/>
            <a:ext cx="6725589" cy="3143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A964F-DC87-DAB9-0107-025DD639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875610"/>
            <a:ext cx="294630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BF1870-724E-481A-E900-5FCA80CE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980728"/>
            <a:ext cx="3886464" cy="2141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05D62B-4C99-62F9-20B1-E3062E36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45" y="1052736"/>
            <a:ext cx="3530066" cy="2236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6E1A5D-76EB-79B9-5AA8-B74A983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1" y="3306077"/>
            <a:ext cx="3103605" cy="2859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FBCEE9-B637-010B-CF17-3A04C012A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045" y="3192516"/>
            <a:ext cx="4047907" cy="21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EBD290-81D9-D0BE-1B22-DDF24C7E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836712"/>
            <a:ext cx="3755937" cy="1787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52D4E-7B18-3930-6954-6869CE35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818665"/>
            <a:ext cx="3084547" cy="277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9B461-BF13-BC57-9A5C-5FAC93C7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42" y="2920344"/>
            <a:ext cx="4591784" cy="3100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97F1F-E38F-BFDD-6E25-C13D7C3B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99" y="2204606"/>
            <a:ext cx="325800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DDCB22-BEB4-EF30-F984-156744507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504" y="764704"/>
            <a:ext cx="1809480" cy="2034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38400-26A1-B001-6201-4CAE58AB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744815"/>
            <a:ext cx="2878806" cy="2575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1D4536-3241-3B88-E2F0-D14FC094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908720"/>
            <a:ext cx="2830617" cy="2939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6EEBBB-E822-2CEB-7FEB-ECD331010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537714"/>
            <a:ext cx="2583458" cy="21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4440" y="1285860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수집</a:t>
            </a:r>
          </a:p>
        </p:txBody>
      </p:sp>
      <p:grpSp>
        <p:nvGrpSpPr>
          <p:cNvPr id="3" name="그룹 37"/>
          <p:cNvGrpSpPr/>
          <p:nvPr/>
        </p:nvGrpSpPr>
        <p:grpSpPr>
          <a:xfrm>
            <a:off x="1784648" y="1200741"/>
            <a:ext cx="3549600" cy="2935228"/>
            <a:chOff x="1784648" y="1200741"/>
            <a:chExt cx="3549600" cy="2935228"/>
          </a:xfrm>
        </p:grpSpPr>
        <p:grpSp>
          <p:nvGrpSpPr>
            <p:cNvPr id="4" name="그룹 47"/>
            <p:cNvGrpSpPr/>
            <p:nvPr/>
          </p:nvGrpSpPr>
          <p:grpSpPr>
            <a:xfrm>
              <a:off x="1784648" y="1200741"/>
              <a:ext cx="3549600" cy="2935228"/>
              <a:chOff x="2952736" y="1285859"/>
              <a:chExt cx="4929222" cy="2935228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2952736" y="1285859"/>
                <a:ext cx="4929222" cy="254215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952736" y="3830664"/>
                <a:ext cx="4929222" cy="390423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(BGF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리테일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본사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업업팀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360142" y="1399666"/>
              <a:ext cx="849913" cy="1118866"/>
              <a:chOff x="6422792" y="1714488"/>
              <a:chExt cx="849913" cy="111886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22792" y="2571744"/>
                <a:ext cx="8499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>
                    <a:latin typeface="나눔고딕" pitchFamily="50" charset="-127"/>
                    <a:ea typeface="나눔고딕" pitchFamily="50" charset="-127"/>
                  </a:rPr>
                  <a:t>상품품목수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847741" y="1399666"/>
              <a:ext cx="819507" cy="1118866"/>
              <a:chOff x="6453198" y="1714488"/>
              <a:chExt cx="819507" cy="111886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판매량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410502" y="2513065"/>
              <a:ext cx="819507" cy="1118866"/>
              <a:chOff x="6453198" y="1714488"/>
              <a:chExt cx="819507" cy="111886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판매가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847741" y="2515711"/>
              <a:ext cx="819507" cy="1118866"/>
              <a:chOff x="6453198" y="1714488"/>
              <a:chExt cx="819507" cy="1118866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484404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영업일수</a:t>
                </a:r>
              </a:p>
            </p:txBody>
          </p:sp>
        </p:grpSp>
      </p:grpSp>
      <p:grpSp>
        <p:nvGrpSpPr>
          <p:cNvPr id="16" name="그룹 38"/>
          <p:cNvGrpSpPr/>
          <p:nvPr/>
        </p:nvGrpSpPr>
        <p:grpSpPr>
          <a:xfrm>
            <a:off x="5716459" y="1196752"/>
            <a:ext cx="3485013" cy="2951288"/>
            <a:chOff x="5716459" y="1196752"/>
            <a:chExt cx="3485013" cy="2951288"/>
          </a:xfrm>
        </p:grpSpPr>
        <p:sp>
          <p:nvSpPr>
            <p:cNvPr id="46" name="직사각형 45"/>
            <p:cNvSpPr/>
            <p:nvPr/>
          </p:nvSpPr>
          <p:spPr>
            <a:xfrm>
              <a:off x="5716459" y="1196752"/>
              <a:ext cx="3485013" cy="254879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16459" y="3742899"/>
              <a:ext cx="3485013" cy="40514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csv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 개방포털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25"/>
            <p:cNvGrpSpPr/>
            <p:nvPr/>
          </p:nvGrpSpPr>
          <p:grpSpPr>
            <a:xfrm>
              <a:off x="6306273" y="1399666"/>
              <a:ext cx="819507" cy="1118866"/>
              <a:chOff x="6453198" y="1714488"/>
              <a:chExt cx="819507" cy="1118866"/>
            </a:xfrm>
          </p:grpSpPr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515767" y="2571744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최고 기온</a:t>
                </a:r>
              </a:p>
            </p:txBody>
          </p:sp>
        </p:grpSp>
        <p:grpSp>
          <p:nvGrpSpPr>
            <p:cNvPr id="18" name="그룹 26"/>
            <p:cNvGrpSpPr/>
            <p:nvPr/>
          </p:nvGrpSpPr>
          <p:grpSpPr>
            <a:xfrm>
              <a:off x="7733893" y="1399666"/>
              <a:ext cx="819507" cy="1118866"/>
              <a:chOff x="6453198" y="1714488"/>
              <a:chExt cx="819507" cy="1118866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강우일수</a:t>
                </a:r>
              </a:p>
            </p:txBody>
          </p:sp>
        </p:grpSp>
        <p:grpSp>
          <p:nvGrpSpPr>
            <p:cNvPr id="19" name="그룹 27"/>
            <p:cNvGrpSpPr/>
            <p:nvPr/>
          </p:nvGrpSpPr>
          <p:grpSpPr>
            <a:xfrm>
              <a:off x="7017731" y="2524448"/>
              <a:ext cx="819507" cy="1118866"/>
              <a:chOff x="6453198" y="1714488"/>
              <a:chExt cx="819507" cy="1118866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황사일수</a:t>
                </a:r>
              </a:p>
            </p:txBody>
          </p:sp>
        </p:grpSp>
      </p:grpSp>
      <p:grpSp>
        <p:nvGrpSpPr>
          <p:cNvPr id="20" name="그룹 83"/>
          <p:cNvGrpSpPr/>
          <p:nvPr/>
        </p:nvGrpSpPr>
        <p:grpSpPr>
          <a:xfrm>
            <a:off x="6667512" y="4500570"/>
            <a:ext cx="2571768" cy="1428760"/>
            <a:chOff x="6524636" y="4500570"/>
            <a:chExt cx="2714644" cy="1428760"/>
          </a:xfrm>
        </p:grpSpPr>
        <p:sp>
          <p:nvSpPr>
            <p:cNvPr id="66" name="직사각형 65"/>
            <p:cNvSpPr/>
            <p:nvPr/>
          </p:nvSpPr>
          <p:spPr>
            <a:xfrm>
              <a:off x="6524636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MAXTEMP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524636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최고기온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429517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RAINDAY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334399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DUSTDAY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29517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강우일수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34399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황사일수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524636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524636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29517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334399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7429517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334399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</p:grpSp>
      <p:grpSp>
        <p:nvGrpSpPr>
          <p:cNvPr id="21" name="그룹 77"/>
          <p:cNvGrpSpPr/>
          <p:nvPr/>
        </p:nvGrpSpPr>
        <p:grpSpPr>
          <a:xfrm>
            <a:off x="1309662" y="4500570"/>
            <a:ext cx="857256" cy="1428760"/>
            <a:chOff x="1952604" y="4500570"/>
            <a:chExt cx="857256" cy="1428760"/>
          </a:xfrm>
        </p:grpSpPr>
        <p:sp>
          <p:nvSpPr>
            <p:cNvPr id="79" name="직사각형 78"/>
            <p:cNvSpPr/>
            <p:nvPr/>
          </p:nvSpPr>
          <p:spPr>
            <a:xfrm>
              <a:off x="1952604" y="4500570"/>
              <a:ext cx="857256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+mj-lt"/>
                  <a:ea typeface="나눔고딕" pitchFamily="50" charset="-127"/>
                </a:rPr>
                <a:t>변수명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952604" y="485776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정의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52604" y="521495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Type</a:t>
              </a:r>
              <a:endParaRPr lang="ko-KR" altLang="en-US" sz="9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952604" y="557214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설명</a:t>
              </a:r>
            </a:p>
          </p:txBody>
        </p:sp>
      </p:grpSp>
      <p:grpSp>
        <p:nvGrpSpPr>
          <p:cNvPr id="22" name="그룹 92"/>
          <p:cNvGrpSpPr/>
          <p:nvPr/>
        </p:nvGrpSpPr>
        <p:grpSpPr>
          <a:xfrm>
            <a:off x="2274075" y="4500570"/>
            <a:ext cx="4321999" cy="1428760"/>
            <a:chOff x="1916885" y="4500570"/>
            <a:chExt cx="4464875" cy="1428760"/>
          </a:xfrm>
        </p:grpSpPr>
        <p:sp>
          <p:nvSpPr>
            <p:cNvPr id="49" name="직사각형 48"/>
            <p:cNvSpPr/>
            <p:nvPr/>
          </p:nvSpPr>
          <p:spPr>
            <a:xfrm>
              <a:off x="280986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ITEM_CNT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70283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QTY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9581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PRICE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0986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상품품목수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70283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판매량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59581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가격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4887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SALEDAY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887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영업일수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0986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0283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59581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80986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대분류내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판매된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70283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판매량 평균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9581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평균가격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4887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4887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영업일수 합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168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CATEGORY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8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카태고리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9168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string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9168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음료의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D34B1C-D048-862A-A59B-DA2186E8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052736"/>
            <a:ext cx="8148962" cy="41924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FB66CE-2A55-EE22-FFDF-D9EB08EF38B7}"/>
              </a:ext>
            </a:extLst>
          </p:cNvPr>
          <p:cNvSpPr/>
          <p:nvPr/>
        </p:nvSpPr>
        <p:spPr>
          <a:xfrm>
            <a:off x="2864768" y="5517231"/>
            <a:ext cx="5305222" cy="8567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DA489-DE78-8BAD-818D-C7B963426814}"/>
              </a:ext>
            </a:extLst>
          </p:cNvPr>
          <p:cNvSpPr txBox="1"/>
          <p:nvPr/>
        </p:nvSpPr>
        <p:spPr>
          <a:xfrm>
            <a:off x="3003607" y="5620706"/>
            <a:ext cx="501772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장마철에 주춤하다가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여름철에 매출이 높아지고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겨울에 낮아짐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A588D-557B-E3D8-282B-956ECC1B54DC}"/>
              </a:ext>
            </a:extLst>
          </p:cNvPr>
          <p:cNvSpPr txBox="1"/>
          <p:nvPr/>
        </p:nvSpPr>
        <p:spPr>
          <a:xfrm>
            <a:off x="560512" y="64216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STEP2.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독립변수 분석</a:t>
            </a:r>
          </a:p>
        </p:txBody>
      </p:sp>
    </p:spTree>
    <p:extLst>
      <p:ext uri="{BB962C8B-B14F-4D97-AF65-F5344CB8AC3E}">
        <p14:creationId xmlns:p14="http://schemas.microsoft.com/office/powerpoint/2010/main" val="391857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59603" y="4714884"/>
            <a:ext cx="8329671" cy="11430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6F3E5F-295F-D747-FEB4-ADAD7637FEF4}"/>
              </a:ext>
            </a:extLst>
          </p:cNvPr>
          <p:cNvSpPr txBox="1"/>
          <p:nvPr/>
        </p:nvSpPr>
        <p:spPr>
          <a:xfrm>
            <a:off x="1496616" y="4801332"/>
            <a:ext cx="7039874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경영진은 이러한 무한 경쟁 하에서 점유율 선두를 탈환하기 위한 방안의 일환으로 대표 상품인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 예측 시스템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개발을 지시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95282" y="1061476"/>
            <a:ext cx="4572032" cy="3286148"/>
            <a:chOff x="595282" y="1061476"/>
            <a:chExt cx="4572032" cy="3286148"/>
          </a:xfrm>
        </p:grpSpPr>
        <p:sp>
          <p:nvSpPr>
            <p:cNvPr id="11" name="직사각형 10"/>
            <p:cNvSpPr/>
            <p:nvPr/>
          </p:nvSpPr>
          <p:spPr>
            <a:xfrm>
              <a:off x="595282" y="1061476"/>
              <a:ext cx="4572032" cy="328614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C5F25-9556-4BEE-2F59-61E0CBE78643}"/>
                </a:ext>
              </a:extLst>
            </p:cNvPr>
            <p:cNvSpPr txBox="1"/>
            <p:nvPr/>
          </p:nvSpPr>
          <p:spPr>
            <a:xfrm>
              <a:off x="920552" y="1214422"/>
              <a:ext cx="3960440" cy="102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편의점 업계는 매출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점포 수 모두 증가세를 유지하고 있지만 성장율은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2011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년을 정점으로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하락세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보임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AD2912-7F70-2AFD-3719-5C71421BFBAC}"/>
                </a:ext>
              </a:extLst>
            </p:cNvPr>
            <p:cNvGrpSpPr/>
            <p:nvPr/>
          </p:nvGrpSpPr>
          <p:grpSpPr>
            <a:xfrm>
              <a:off x="704526" y="2643182"/>
              <a:ext cx="4399685" cy="1494118"/>
              <a:chOff x="704527" y="2370012"/>
              <a:chExt cx="4104458" cy="145816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40D8197-757B-A089-53F5-C6C72030F7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11640" r="2854" b="53365"/>
              <a:stretch/>
            </p:blipFill>
            <p:spPr>
              <a:xfrm>
                <a:off x="704527" y="2370012"/>
                <a:ext cx="2016225" cy="144016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50FF556-10C3-27EE-9EA1-F9B466FD2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58884" r="2854" b="4371"/>
              <a:stretch/>
            </p:blipFill>
            <p:spPr>
              <a:xfrm>
                <a:off x="2864769" y="2370012"/>
                <a:ext cx="1944216" cy="1458161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/>
          <p:cNvSpPr/>
          <p:nvPr/>
        </p:nvSpPr>
        <p:spPr>
          <a:xfrm>
            <a:off x="5381628" y="1061476"/>
            <a:ext cx="4071966" cy="328614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383908" y="1214422"/>
            <a:ext cx="3960440" cy="3000396"/>
            <a:chOff x="5383908" y="1214422"/>
            <a:chExt cx="3960440" cy="30003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96D36-E763-3756-FA0A-9DB4A17E4789}"/>
                </a:ext>
              </a:extLst>
            </p:cNvPr>
            <p:cNvSpPr txBox="1"/>
            <p:nvPr/>
          </p:nvSpPr>
          <p:spPr>
            <a:xfrm>
              <a:off x="5383908" y="1214422"/>
              <a:ext cx="3960440" cy="70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편의점 업체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사간의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경쟁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은 해를 거듭할 수록 치열해지는 상황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81667" y="2088626"/>
              <a:ext cx="3657613" cy="2126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1CB19-6578-FFE2-4E57-DFFE493E8B7E}"/>
              </a:ext>
            </a:extLst>
          </p:cNvPr>
          <p:cNvSpPr txBox="1"/>
          <p:nvPr/>
        </p:nvSpPr>
        <p:spPr>
          <a:xfrm>
            <a:off x="488504" y="9087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STEP2.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독립변수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98629-6B19-1391-62B6-07F74347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0" y="1412776"/>
            <a:ext cx="9115120" cy="47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4440" y="1285860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수집</a:t>
            </a:r>
          </a:p>
        </p:txBody>
      </p:sp>
      <p:grpSp>
        <p:nvGrpSpPr>
          <p:cNvPr id="3" name="그룹 115"/>
          <p:cNvGrpSpPr/>
          <p:nvPr/>
        </p:nvGrpSpPr>
        <p:grpSpPr>
          <a:xfrm>
            <a:off x="1809728" y="1142984"/>
            <a:ext cx="3571900" cy="3000396"/>
            <a:chOff x="1809728" y="1142984"/>
            <a:chExt cx="3571900" cy="3000396"/>
          </a:xfrm>
        </p:grpSpPr>
        <p:grpSp>
          <p:nvGrpSpPr>
            <p:cNvPr id="4" name="그룹 113"/>
            <p:cNvGrpSpPr/>
            <p:nvPr/>
          </p:nvGrpSpPr>
          <p:grpSpPr>
            <a:xfrm>
              <a:off x="1809728" y="1142984"/>
              <a:ext cx="3571900" cy="3000396"/>
              <a:chOff x="1809728" y="1142984"/>
              <a:chExt cx="3571900" cy="3000396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809728" y="1142984"/>
                <a:ext cx="3571900" cy="24288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809728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Source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3595678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형식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809728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BGF </a:t>
                </a:r>
                <a:r>
                  <a:rPr lang="ko-KR" altLang="en-US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리테일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본사 </a:t>
                </a:r>
                <a:r>
                  <a:rPr lang="ko-KR" altLang="en-US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업업팀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595678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360142" y="1285860"/>
              <a:ext cx="849913" cy="1118866"/>
              <a:chOff x="6422792" y="1714488"/>
              <a:chExt cx="849913" cy="111886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22792" y="2571744"/>
                <a:ext cx="8499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상품품목수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847741" y="1285860"/>
              <a:ext cx="819507" cy="1118866"/>
              <a:chOff x="6453198" y="1714488"/>
              <a:chExt cx="819507" cy="111886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판매량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410502" y="2399259"/>
              <a:ext cx="819507" cy="1118866"/>
              <a:chOff x="6453198" y="1714488"/>
              <a:chExt cx="819507" cy="111886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판매가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847741" y="2401905"/>
              <a:ext cx="819507" cy="1118866"/>
              <a:chOff x="6453198" y="1714488"/>
              <a:chExt cx="819507" cy="1118866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484404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영업일수</a:t>
                </a:r>
              </a:p>
            </p:txBody>
          </p:sp>
        </p:grpSp>
      </p:grpSp>
      <p:grpSp>
        <p:nvGrpSpPr>
          <p:cNvPr id="16" name="그룹 116"/>
          <p:cNvGrpSpPr/>
          <p:nvPr/>
        </p:nvGrpSpPr>
        <p:grpSpPr>
          <a:xfrm>
            <a:off x="5667380" y="1142984"/>
            <a:ext cx="3571900" cy="3000396"/>
            <a:chOff x="5667380" y="1142984"/>
            <a:chExt cx="3571900" cy="3000396"/>
          </a:xfrm>
        </p:grpSpPr>
        <p:grpSp>
          <p:nvGrpSpPr>
            <p:cNvPr id="17" name="그룹 114"/>
            <p:cNvGrpSpPr/>
            <p:nvPr/>
          </p:nvGrpSpPr>
          <p:grpSpPr>
            <a:xfrm>
              <a:off x="5667380" y="1142984"/>
              <a:ext cx="3571900" cy="3000396"/>
              <a:chOff x="5667380" y="1142984"/>
              <a:chExt cx="3571900" cy="3000396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5667380" y="1142984"/>
                <a:ext cx="3571900" cy="24288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5667380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Source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7453330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형식</a:t>
                </a: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5667380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기상자료 개방포털</a:t>
                </a: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7453330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</a:p>
            </p:txBody>
          </p:sp>
        </p:grpSp>
        <p:grpSp>
          <p:nvGrpSpPr>
            <p:cNvPr id="18" name="그룹 25"/>
            <p:cNvGrpSpPr/>
            <p:nvPr/>
          </p:nvGrpSpPr>
          <p:grpSpPr>
            <a:xfrm>
              <a:off x="6306273" y="1285860"/>
              <a:ext cx="819507" cy="1118866"/>
              <a:chOff x="6453198" y="1714488"/>
              <a:chExt cx="819507" cy="1118866"/>
            </a:xfrm>
          </p:grpSpPr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515767" y="2571744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최고 기온</a:t>
                </a:r>
              </a:p>
            </p:txBody>
          </p:sp>
        </p:grpSp>
        <p:grpSp>
          <p:nvGrpSpPr>
            <p:cNvPr id="19" name="그룹 26"/>
            <p:cNvGrpSpPr/>
            <p:nvPr/>
          </p:nvGrpSpPr>
          <p:grpSpPr>
            <a:xfrm>
              <a:off x="7733893" y="1285860"/>
              <a:ext cx="819507" cy="1118866"/>
              <a:chOff x="6453198" y="1714488"/>
              <a:chExt cx="819507" cy="1118866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강우일수</a:t>
                </a:r>
              </a:p>
            </p:txBody>
          </p:sp>
        </p:grpSp>
        <p:grpSp>
          <p:nvGrpSpPr>
            <p:cNvPr id="20" name="그룹 27"/>
            <p:cNvGrpSpPr/>
            <p:nvPr/>
          </p:nvGrpSpPr>
          <p:grpSpPr>
            <a:xfrm>
              <a:off x="7017731" y="2410642"/>
              <a:ext cx="819507" cy="1118866"/>
              <a:chOff x="6453198" y="1714488"/>
              <a:chExt cx="819507" cy="1118866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황사일수</a:t>
                </a:r>
              </a:p>
            </p:txBody>
          </p:sp>
        </p:grpSp>
      </p:grpSp>
      <p:grpSp>
        <p:nvGrpSpPr>
          <p:cNvPr id="21" name="그룹 83"/>
          <p:cNvGrpSpPr/>
          <p:nvPr/>
        </p:nvGrpSpPr>
        <p:grpSpPr>
          <a:xfrm>
            <a:off x="6667512" y="4500570"/>
            <a:ext cx="2571768" cy="1428760"/>
            <a:chOff x="6524636" y="4500570"/>
            <a:chExt cx="2714644" cy="1428760"/>
          </a:xfrm>
        </p:grpSpPr>
        <p:sp>
          <p:nvSpPr>
            <p:cNvPr id="66" name="직사각형 65"/>
            <p:cNvSpPr/>
            <p:nvPr/>
          </p:nvSpPr>
          <p:spPr>
            <a:xfrm>
              <a:off x="6524636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MAXTEMP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524636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최고기온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429517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RAINDAY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334399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DUSTDAY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29517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강우일수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34399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황사일수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524636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524636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29517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334399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7429517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334399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</p:grpSp>
      <p:grpSp>
        <p:nvGrpSpPr>
          <p:cNvPr id="22" name="그룹 77"/>
          <p:cNvGrpSpPr/>
          <p:nvPr/>
        </p:nvGrpSpPr>
        <p:grpSpPr>
          <a:xfrm>
            <a:off x="1309662" y="4500570"/>
            <a:ext cx="857256" cy="1428760"/>
            <a:chOff x="1952604" y="4500570"/>
            <a:chExt cx="857256" cy="1428760"/>
          </a:xfrm>
        </p:grpSpPr>
        <p:sp>
          <p:nvSpPr>
            <p:cNvPr id="79" name="직사각형 78"/>
            <p:cNvSpPr/>
            <p:nvPr/>
          </p:nvSpPr>
          <p:spPr>
            <a:xfrm>
              <a:off x="1952604" y="4500570"/>
              <a:ext cx="857256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+mj-lt"/>
                  <a:ea typeface="나눔고딕" pitchFamily="50" charset="-127"/>
                </a:rPr>
                <a:t>변수명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952604" y="485776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정의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52604" y="521495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Type</a:t>
              </a:r>
              <a:endParaRPr lang="ko-KR" altLang="en-US" sz="9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952604" y="557214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설명</a:t>
              </a:r>
            </a:p>
          </p:txBody>
        </p:sp>
      </p:grpSp>
      <p:grpSp>
        <p:nvGrpSpPr>
          <p:cNvPr id="23" name="그룹 92"/>
          <p:cNvGrpSpPr/>
          <p:nvPr/>
        </p:nvGrpSpPr>
        <p:grpSpPr>
          <a:xfrm>
            <a:off x="2274075" y="4500570"/>
            <a:ext cx="4321999" cy="1428760"/>
            <a:chOff x="1916885" y="4500570"/>
            <a:chExt cx="4464875" cy="1428760"/>
          </a:xfrm>
        </p:grpSpPr>
        <p:sp>
          <p:nvSpPr>
            <p:cNvPr id="49" name="직사각형 48"/>
            <p:cNvSpPr/>
            <p:nvPr/>
          </p:nvSpPr>
          <p:spPr>
            <a:xfrm>
              <a:off x="280986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ITEM_CNT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70283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QTY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9581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PRICE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0986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품목수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70283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판매량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59581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가격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4887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SALEDAY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887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영업일수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0986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0283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59581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80986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대분류내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판매된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70283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판매량 평균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9581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평균가격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4887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4887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영업일수 합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168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CATEGORY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8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 카테고리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9168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string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9168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음료의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6720" y="1071546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38290" y="1093090"/>
            <a:ext cx="6858048" cy="423614"/>
            <a:chOff x="1738290" y="1093090"/>
            <a:chExt cx="6858048" cy="4236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113DBD-1E80-992A-AE11-7AAF33DC86B2}"/>
                </a:ext>
              </a:extLst>
            </p:cNvPr>
            <p:cNvSpPr txBox="1"/>
            <p:nvPr/>
          </p:nvSpPr>
          <p:spPr>
            <a:xfrm>
              <a:off x="1738290" y="1093090"/>
              <a:ext cx="6858048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b="1" dirty="0" err="1">
                  <a:latin typeface="나눔고딕" pitchFamily="50" charset="-127"/>
                  <a:ea typeface="나눔고딕" pitchFamily="50" charset="-127"/>
                </a:rPr>
                <a:t>결측값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처리                  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sum(is.na(</a:t>
              </a:r>
              <a:r>
                <a:rPr lang="en-US" altLang="ko-KR" sz="1600" dirty="0" err="1">
                  <a:latin typeface="나눔고딕" pitchFamily="50" charset="-127"/>
                  <a:ea typeface="나눔고딕" pitchFamily="50" charset="-127"/>
                </a:rPr>
                <a:t>df.sales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)) = </a:t>
              </a:r>
              <a:r>
                <a:rPr lang="en-US" altLang="ko-KR" sz="1600" b="1" dirty="0">
                  <a:latin typeface="나눔고딕" pitchFamily="50" charset="-127"/>
                  <a:ea typeface="나눔고딕" pitchFamily="50" charset="-127"/>
                </a:rPr>
                <a:t>0</a:t>
              </a:r>
            </a:p>
          </p:txBody>
        </p:sp>
        <p:pic>
          <p:nvPicPr>
            <p:cNvPr id="8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3520612" y="1163142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1738290" y="1571612"/>
            <a:ext cx="6929486" cy="1332425"/>
            <a:chOff x="1738290" y="1571612"/>
            <a:chExt cx="6929486" cy="13324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85141E-86D0-AC38-F58E-4702FA9B0ADC}"/>
                </a:ext>
              </a:extLst>
            </p:cNvPr>
            <p:cNvSpPr txBox="1"/>
            <p:nvPr/>
          </p:nvSpPr>
          <p:spPr>
            <a:xfrm>
              <a:off x="1738290" y="2000240"/>
              <a:ext cx="6858048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이상치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확인</a:t>
              </a:r>
              <a:endParaRPr lang="en-US" altLang="ko-KR" sz="16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095745" y="1643050"/>
              <a:ext cx="1937110" cy="1260987"/>
              <a:chOff x="3809992" y="1928802"/>
              <a:chExt cx="2224089" cy="144780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24306" y="1928802"/>
                <a:ext cx="2009775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809992" y="2071678"/>
                <a:ext cx="432882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판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매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량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6738950" y="1571612"/>
              <a:ext cx="1928826" cy="1319059"/>
              <a:chOff x="6453198" y="1857364"/>
              <a:chExt cx="2214578" cy="1514475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753251" y="1857364"/>
                <a:ext cx="1914525" cy="151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53198" y="1942919"/>
                <a:ext cx="432882" cy="1236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강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우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일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수</a:t>
                </a:r>
              </a:p>
            </p:txBody>
          </p:sp>
        </p:grpSp>
      </p:grpSp>
      <p:pic>
        <p:nvPicPr>
          <p:cNvPr id="25" name="Picture 2" descr="C:\Users\eva\AppData\Local\Microsoft\Windows\INetCache\IE\HWQNO4LY\arrow-24845_64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520612" y="2075306"/>
            <a:ext cx="357190" cy="349934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1738290" y="3093354"/>
            <a:ext cx="7715304" cy="444841"/>
            <a:chOff x="1738290" y="3093354"/>
            <a:chExt cx="7715304" cy="4448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F1D1B3-12F7-4C84-ADE2-910A1FBB0E0E}"/>
                </a:ext>
              </a:extLst>
            </p:cNvPr>
            <p:cNvSpPr txBox="1"/>
            <p:nvPr/>
          </p:nvSpPr>
          <p:spPr>
            <a:xfrm>
              <a:off x="1738290" y="3093354"/>
              <a:ext cx="771530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판매일수로부터 </a:t>
              </a:r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편의점 수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추출              판매일수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일수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편의점은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24x7)</a:t>
              </a:r>
            </a:p>
          </p:txBody>
        </p:sp>
        <p:pic>
          <p:nvPicPr>
            <p:cNvPr id="26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5020810" y="3184633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5" name="그룹 34"/>
          <p:cNvGrpSpPr/>
          <p:nvPr/>
        </p:nvGrpSpPr>
        <p:grpSpPr>
          <a:xfrm>
            <a:off x="1738290" y="3736296"/>
            <a:ext cx="7786742" cy="418576"/>
            <a:chOff x="1738290" y="3807734"/>
            <a:chExt cx="7786742" cy="4185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718640-E698-9946-2645-7E77075F053D}"/>
                </a:ext>
              </a:extLst>
            </p:cNvPr>
            <p:cNvSpPr txBox="1"/>
            <p:nvPr/>
          </p:nvSpPr>
          <p:spPr>
            <a:xfrm>
              <a:off x="1738290" y="3807734"/>
              <a:ext cx="7786742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매출금액 변수 생성              매출금액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en-US" altLang="ko-KR" sz="1600" b="1" dirty="0">
                  <a:latin typeface="나눔고딕" pitchFamily="50" charset="-127"/>
                  <a:ea typeface="나눔고딕" pitchFamily="50" charset="-127"/>
                </a:rPr>
                <a:t>SALES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) =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판매수량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(QTY)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X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가격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(PRICE)</a:t>
              </a:r>
            </a:p>
          </p:txBody>
        </p:sp>
        <p:pic>
          <p:nvPicPr>
            <p:cNvPr id="27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4520744" y="3866964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8" name="그룹 37"/>
          <p:cNvGrpSpPr/>
          <p:nvPr/>
        </p:nvGrpSpPr>
        <p:grpSpPr>
          <a:xfrm>
            <a:off x="1738290" y="4429132"/>
            <a:ext cx="7662898" cy="1969965"/>
            <a:chOff x="1738290" y="4550556"/>
            <a:chExt cx="7662898" cy="1969965"/>
          </a:xfrm>
        </p:grpSpPr>
        <p:grpSp>
          <p:nvGrpSpPr>
            <p:cNvPr id="36" name="그룹 35"/>
            <p:cNvGrpSpPr/>
            <p:nvPr/>
          </p:nvGrpSpPr>
          <p:grpSpPr>
            <a:xfrm>
              <a:off x="1738290" y="4550556"/>
              <a:ext cx="7643866" cy="707886"/>
              <a:chOff x="1738290" y="4550556"/>
              <a:chExt cx="7643866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07B63-7CEC-54B7-8BA2-231CECB0710E}"/>
                  </a:ext>
                </a:extLst>
              </p:cNvPr>
              <p:cNvSpPr txBox="1"/>
              <p:nvPr/>
            </p:nvSpPr>
            <p:spPr>
              <a:xfrm>
                <a:off x="1738290" y="4550556"/>
                <a:ext cx="7643866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황사일수 변수 생성               황사일수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en-US" altLang="ko-KR" sz="1600" b="1" dirty="0">
                    <a:latin typeface="나눔고딕" pitchFamily="50" charset="-127"/>
                    <a:ea typeface="나눔고딕" pitchFamily="50" charset="-127"/>
                  </a:rPr>
                  <a:t>DUSTDAY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) =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황사일수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/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                                                                             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              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X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점포수비율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28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>
                <a:off x="4092116" y="4625622"/>
                <a:ext cx="357190" cy="349934"/>
              </a:xfrm>
              <a:prstGeom prst="rect">
                <a:avLst/>
              </a:prstGeom>
              <a:noFill/>
            </p:spPr>
          </p:pic>
        </p:grp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95810" y="5072074"/>
              <a:ext cx="1947843" cy="1448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67512" y="5357826"/>
              <a:ext cx="2733676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482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06407D-54BD-8D43-1789-CDDA98A6BBBD}"/>
              </a:ext>
            </a:extLst>
          </p:cNvPr>
          <p:cNvSpPr/>
          <p:nvPr/>
        </p:nvSpPr>
        <p:spPr>
          <a:xfrm>
            <a:off x="416496" y="1628800"/>
            <a:ext cx="3426420" cy="112875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76DED-8A7D-D639-1096-B5CB172999A2}"/>
              </a:ext>
            </a:extLst>
          </p:cNvPr>
          <p:cNvSpPr/>
          <p:nvPr/>
        </p:nvSpPr>
        <p:spPr>
          <a:xfrm>
            <a:off x="6393160" y="4655261"/>
            <a:ext cx="3426420" cy="112875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D2594-1123-7686-E471-494E64E6BEC1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EFB76-4FD0-C3DA-5BCE-4C519AB3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4" y="3649194"/>
            <a:ext cx="6010272" cy="30921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F9C803-8964-1548-5700-1CE546CAC9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0952" y="1051944"/>
            <a:ext cx="5185823" cy="2661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72FF2-E8F3-7467-3211-E1C9C353B6ED}"/>
              </a:ext>
            </a:extLst>
          </p:cNvPr>
          <p:cNvSpPr txBox="1"/>
          <p:nvPr/>
        </p:nvSpPr>
        <p:spPr>
          <a:xfrm>
            <a:off x="6753200" y="4869160"/>
            <a:ext cx="2880321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장마철에 주춤하다가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여름철에 매출이 높아지고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겨울에 낮아짐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12332-AEBA-7B3F-E921-53C84296E8D9}"/>
              </a:ext>
            </a:extLst>
          </p:cNvPr>
          <p:cNvSpPr txBox="1"/>
          <p:nvPr/>
        </p:nvSpPr>
        <p:spPr>
          <a:xfrm>
            <a:off x="759732" y="1917117"/>
            <a:ext cx="2880321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년간 지속적인 증가세를 보임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BCFEE6-3143-33E8-8236-51BA9FA707D7}"/>
              </a:ext>
            </a:extLst>
          </p:cNvPr>
          <p:cNvSpPr/>
          <p:nvPr/>
        </p:nvSpPr>
        <p:spPr>
          <a:xfrm>
            <a:off x="5350576" y="4941168"/>
            <a:ext cx="4066920" cy="87024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0D50E-D0B0-E5B4-A5A0-D0A4E7E7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589715"/>
            <a:ext cx="4248472" cy="3063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754EE-2ADF-DB59-CD23-3BA1D63E9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16" y="1549168"/>
            <a:ext cx="4464496" cy="30575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9F64D4-6020-6805-DA4F-3831FC8B005B}"/>
              </a:ext>
            </a:extLst>
          </p:cNvPr>
          <p:cNvSpPr/>
          <p:nvPr/>
        </p:nvSpPr>
        <p:spPr>
          <a:xfrm>
            <a:off x="848544" y="4941168"/>
            <a:ext cx="3680817" cy="87024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2E4F7-7CDB-17D8-855E-D83367E395D1}"/>
              </a:ext>
            </a:extLst>
          </p:cNvPr>
          <p:cNvSpPr txBox="1"/>
          <p:nvPr/>
        </p:nvSpPr>
        <p:spPr>
          <a:xfrm>
            <a:off x="5488856" y="5106020"/>
            <a:ext cx="3680817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판매일수가  증가함에 따라서  매출액도 증가함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BC4CC-8477-F495-6E99-737B1211E8F5}"/>
              </a:ext>
            </a:extLst>
          </p:cNvPr>
          <p:cNvSpPr txBox="1"/>
          <p:nvPr/>
        </p:nvSpPr>
        <p:spPr>
          <a:xfrm>
            <a:off x="992560" y="5106020"/>
            <a:ext cx="3344185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온도가  증가함에 따라서  매출액도 증가함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CE984-B1E6-C77E-04E2-287013B6497D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10903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36A80D-27FA-7E5C-6642-C5A0BA58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8" y="1241377"/>
            <a:ext cx="8642520" cy="34837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FA54E-85E0-784B-6F05-23652586AB30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9EEFCE-CBDF-F8A8-B18F-57AC3C80D891}"/>
              </a:ext>
            </a:extLst>
          </p:cNvPr>
          <p:cNvSpPr/>
          <p:nvPr/>
        </p:nvSpPr>
        <p:spPr>
          <a:xfrm>
            <a:off x="1640632" y="4941168"/>
            <a:ext cx="7200800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55580-FCA1-5046-2FCE-1D07A6D58F0C}"/>
              </a:ext>
            </a:extLst>
          </p:cNvPr>
          <p:cNvSpPr txBox="1"/>
          <p:nvPr/>
        </p:nvSpPr>
        <p:spPr>
          <a:xfrm>
            <a:off x="4116607" y="5170446"/>
            <a:ext cx="90762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문구 넣기</a:t>
            </a:r>
          </a:p>
        </p:txBody>
      </p:sp>
    </p:spTree>
    <p:extLst>
      <p:ext uri="{BB962C8B-B14F-4D97-AF65-F5344CB8AC3E}">
        <p14:creationId xmlns:p14="http://schemas.microsoft.com/office/powerpoint/2010/main" val="214695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80B8A9-5388-11DA-E39B-B02CE99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6" y="1267965"/>
            <a:ext cx="8660905" cy="49693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59306-8475-69F8-3FF4-B62D3AFC52EC}"/>
              </a:ext>
            </a:extLst>
          </p:cNvPr>
          <p:cNvSpPr/>
          <p:nvPr/>
        </p:nvSpPr>
        <p:spPr>
          <a:xfrm>
            <a:off x="3179356" y="2780928"/>
            <a:ext cx="1701635" cy="10081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C0980-DDFD-945C-1C22-7D0B7AC8E5EC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A3030C-1072-D74E-6C29-83379C05402B}"/>
              </a:ext>
            </a:extLst>
          </p:cNvPr>
          <p:cNvGrpSpPr/>
          <p:nvPr/>
        </p:nvGrpSpPr>
        <p:grpSpPr>
          <a:xfrm>
            <a:off x="704528" y="1466658"/>
            <a:ext cx="3312369" cy="1890334"/>
            <a:chOff x="540567" y="1250634"/>
            <a:chExt cx="3496274" cy="18903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5877A4-967E-0BDD-44A8-5992DBF4966D}"/>
                </a:ext>
              </a:extLst>
            </p:cNvPr>
            <p:cNvSpPr/>
            <p:nvPr/>
          </p:nvSpPr>
          <p:spPr>
            <a:xfrm>
              <a:off x="540567" y="2636912"/>
              <a:ext cx="884041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43018B-8E10-6F14-153E-61EBA3B65F4C}"/>
                </a:ext>
              </a:extLst>
            </p:cNvPr>
            <p:cNvSpPr/>
            <p:nvPr/>
          </p:nvSpPr>
          <p:spPr>
            <a:xfrm>
              <a:off x="3152800" y="1250634"/>
              <a:ext cx="884041" cy="5221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3286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기본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804</Words>
  <Application>Microsoft Office PowerPoint</Application>
  <PresentationFormat>A4 용지(210x297mm)</PresentationFormat>
  <Paragraphs>278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나눔고딕</vt:lpstr>
      <vt:lpstr>맑은 고딕</vt:lpstr>
      <vt:lpstr>한컴 윤체 L</vt:lpstr>
      <vt:lpstr>Arial</vt:lpstr>
      <vt:lpstr>Cambria Math</vt:lpstr>
      <vt:lpstr>Wingdings</vt:lpstr>
      <vt:lpstr>기본마스터</vt:lpstr>
      <vt:lpstr>1_기본마스터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eva</dc:creator>
  <cp:lastModifiedBy>이동규(2017200026)</cp:lastModifiedBy>
  <cp:revision>82</cp:revision>
  <dcterms:created xsi:type="dcterms:W3CDTF">2023-04-13T08:15:34Z</dcterms:created>
  <dcterms:modified xsi:type="dcterms:W3CDTF">2023-04-21T13:02:49Z</dcterms:modified>
</cp:coreProperties>
</file>